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9" r:id="rId3"/>
    <p:sldMasterId id="2147483733" r:id="rId4"/>
  </p:sldMasterIdLst>
  <p:notesMasterIdLst>
    <p:notesMasterId r:id="rId9"/>
  </p:notesMasterIdLst>
  <p:sldIdLst>
    <p:sldId id="256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C02C2-EE06-4772-9D65-6666D9515D7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F9B91-2DA6-4C26-A974-43EE1B1103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F9B91-2DA6-4C26-A974-43EE1B11037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F9B91-2DA6-4C26-A974-43EE1B11037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F9B91-2DA6-4C26-A974-43EE1B11037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F9B91-2DA6-4C26-A974-43EE1B11037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381000"/>
            <a:ext cx="6324600" cy="1470025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1981200"/>
            <a:ext cx="63246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000"/>
            </a:lvl1pPr>
          </a:lstStyle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000"/>
            </a:lvl1pPr>
          </a:lstStyle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1676400"/>
            <a:ext cx="1695450" cy="4449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1676400"/>
            <a:ext cx="493395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A02BB-3243-4751-B475-2741F87406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27CF9-07F1-4440-8C65-4B3AB15E0F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09C8D-B9DB-4833-85BB-04A286F4C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3C887-1D50-450E-AEAD-454E84EC0E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F44D7-D647-4A9F-B645-47EA24B218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B7E24-339C-464B-8923-9F8C701604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AB90D0-3E9F-4BAB-9A93-A098D521E1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CD319-90F4-4FEE-95BE-045BF1D407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DACDC-1FE5-45BD-A305-2BC1C47A03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4DB794-4F1C-49D2-A8BB-EFA42D98F3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1676400"/>
            <a:ext cx="1771650" cy="4267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1676400"/>
            <a:ext cx="5162550" cy="4267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6B03D-56FC-4BA3-ABFD-0C07D2BB8C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676400"/>
            <a:ext cx="7086600" cy="884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752600" y="2819400"/>
            <a:ext cx="7086600" cy="31242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F4A54F0-20BA-44FC-B627-0CE10581E6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>
            <a:lvl1pPr>
              <a:defRPr>
                <a:latin typeface="Aharoni" pitchFamily="2" charset="-79"/>
                <a:cs typeface="Aharoni" pitchFamily="2" charset="-79"/>
              </a:defRPr>
            </a:lvl1pPr>
            <a:lvl2pPr>
              <a:defRPr>
                <a:latin typeface="Aharoni" pitchFamily="2" charset="-79"/>
                <a:cs typeface="Aharoni" pitchFamily="2" charset="-79"/>
              </a:defRPr>
            </a:lvl2pPr>
            <a:lvl3pPr>
              <a:defRPr>
                <a:latin typeface="Aharoni" pitchFamily="2" charset="-79"/>
                <a:cs typeface="Aharoni" pitchFamily="2" charset="-79"/>
              </a:defRPr>
            </a:lvl3pPr>
            <a:lvl4pPr>
              <a:defRPr>
                <a:latin typeface="Aharoni" pitchFamily="2" charset="-79"/>
                <a:cs typeface="Aharoni" pitchFamily="2" charset="-79"/>
              </a:defRPr>
            </a:lvl4pPr>
            <a:lvl5pPr>
              <a:defRPr>
                <a:latin typeface="Aharoni" pitchFamily="2" charset="-79"/>
                <a:cs typeface="Aharoni" pitchFamily="2" charset="-79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latin typeface="Aharoni" pitchFamily="2" charset="-79"/>
                <a:cs typeface="Aharoni" pitchFamily="2" charset="-79"/>
              </a:defRPr>
            </a:lvl1pPr>
          </a:lstStyle>
          <a:p>
            <a:fld id="{93F96F91-460C-467D-91E7-408AFAAC6097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>
                <a:latin typeface="Aharoni" pitchFamily="2" charset="-79"/>
                <a:cs typeface="Aharoni" pitchFamily="2" charset="-79"/>
              </a:defRPr>
            </a:lvl1pPr>
          </a:lstStyle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latin typeface="Aharoni" pitchFamily="2" charset="-79"/>
                <a:cs typeface="Aharoni" pitchFamily="2" charset="-79"/>
              </a:defRPr>
            </a:lvl1pPr>
          </a:lstStyle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>
            <a:lvl1pPr>
              <a:defRPr>
                <a:latin typeface="Aharoni" pitchFamily="2" charset="-79"/>
                <a:cs typeface="Aharoni" pitchFamily="2" charset="-79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1676400"/>
            <a:ext cx="678180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2819400"/>
            <a:ext cx="67818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latin typeface="+mn-lt"/>
              </a:defRPr>
            </a:lvl1pPr>
          </a:lstStyle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latin typeface="+mn-lt"/>
              </a:defRPr>
            </a:lvl1pPr>
          </a:lstStyle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1676400"/>
            <a:ext cx="70866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819400"/>
            <a:ext cx="7086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latin typeface="+mn-lt"/>
              </a:defRPr>
            </a:lvl1pPr>
          </a:lstStyle>
          <a:p>
            <a:fld id="{0FCD4DC6-313B-4635-B757-D0FE4EB8226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3F96F91-460C-467D-91E7-408AFAAC6097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54034D9-21C9-490D-8DA6-6C88DAFCD7D4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AE85AFB-2626-47ED-8EFD-A4664CC3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23, 2009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1.4, p. 58 #1-16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1) ½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2) -2.4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3) -1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4) -0.44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5) 0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6) Undefined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7) -1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8) 5</a:t>
            </a: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9) -8</a:t>
            </a:r>
          </a:p>
          <a:p>
            <a:pPr>
              <a:buNone/>
            </a:pPr>
            <a:r>
              <a:rPr lang="en-US" dirty="0" smtClean="0"/>
              <a:t>10) Undefined</a:t>
            </a:r>
          </a:p>
          <a:p>
            <a:pPr>
              <a:buNone/>
            </a:pPr>
            <a:r>
              <a:rPr lang="en-US" dirty="0" smtClean="0"/>
              <a:t>11) -23/30 ≈ -0.7667</a:t>
            </a:r>
          </a:p>
          <a:p>
            <a:pPr>
              <a:buNone/>
            </a:pPr>
            <a:r>
              <a:rPr lang="en-US" dirty="0" smtClean="0"/>
              <a:t>12) 68/12 ≈ 3.5789</a:t>
            </a:r>
          </a:p>
          <a:p>
            <a:pPr>
              <a:buNone/>
            </a:pPr>
            <a:r>
              <a:rPr lang="en-US" dirty="0" smtClean="0"/>
              <a:t>13) Undefined</a:t>
            </a:r>
          </a:p>
          <a:p>
            <a:pPr>
              <a:buNone/>
            </a:pPr>
            <a:r>
              <a:rPr lang="en-US" dirty="0" smtClean="0"/>
              <a:t>14) 0</a:t>
            </a:r>
          </a:p>
          <a:p>
            <a:pPr>
              <a:buNone/>
            </a:pPr>
            <a:r>
              <a:rPr lang="en-US" dirty="0" smtClean="0"/>
              <a:t>15) -39/25 ≈ -1.1143</a:t>
            </a:r>
          </a:p>
          <a:p>
            <a:pPr>
              <a:buNone/>
            </a:pPr>
            <a:r>
              <a:rPr lang="en-US" dirty="0" smtClean="0"/>
              <a:t>16) 255/232 ≈ 1.0991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1.4, p. 58 #25-28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25) a) 150</a:t>
            </a:r>
          </a:p>
          <a:p>
            <a:pPr>
              <a:buNone/>
            </a:pPr>
            <a:r>
              <a:rPr lang="en-US" dirty="0" smtClean="0"/>
              <a:t>b) m=75, miles per hour away from the rest stop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26) a) D(x)=150-20x</a:t>
            </a:r>
          </a:p>
          <a:p>
            <a:pPr>
              <a:buNone/>
            </a:pPr>
            <a:r>
              <a:rPr lang="en-US" dirty="0" smtClean="0"/>
              <a:t>b) 90 miles</a:t>
            </a:r>
          </a:p>
          <a:p>
            <a:pPr>
              <a:buNone/>
            </a:pPr>
            <a:r>
              <a:rPr lang="en-US" dirty="0" smtClean="0"/>
              <a:t>c) m=-20, miles per hour toward the stations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27) a) 0 sq. yd. costs $0</a:t>
            </a:r>
          </a:p>
          <a:p>
            <a:pPr>
              <a:buNone/>
            </a:pPr>
            <a:r>
              <a:rPr lang="en-US" dirty="0" smtClean="0"/>
              <a:t>b) m=20</a:t>
            </a:r>
          </a:p>
          <a:p>
            <a:pPr>
              <a:buNone/>
            </a:pPr>
            <a:r>
              <a:rPr lang="en-US" dirty="0" smtClean="0"/>
              <a:t>c) The carpet costs $20 per square yard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28) a) initially the pool contained 200 gal</a:t>
            </a:r>
          </a:p>
          <a:p>
            <a:pPr>
              <a:buNone/>
            </a:pPr>
            <a:r>
              <a:rPr lang="en-US" dirty="0" smtClean="0"/>
              <a:t>b) m=100</a:t>
            </a:r>
          </a:p>
          <a:p>
            <a:pPr>
              <a:buNone/>
            </a:pPr>
            <a:r>
              <a:rPr lang="en-US" dirty="0" smtClean="0"/>
              <a:t>c) It is being filled at 100 gal/hour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1.4, p. 58 #29-30, 65-67, 75-78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29) a) 1980: 30.34 yr</a:t>
            </a:r>
          </a:p>
          <a:p>
            <a:pPr>
              <a:buNone/>
            </a:pPr>
            <a:r>
              <a:rPr lang="en-US" dirty="0" smtClean="0"/>
              <a:t>2000: 35.2 yr</a:t>
            </a:r>
          </a:p>
          <a:p>
            <a:pPr>
              <a:buNone/>
            </a:pPr>
            <a:r>
              <a:rPr lang="en-US" dirty="0" smtClean="0"/>
              <a:t>b) m= 0.243, the median age is increasing by this amount per year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30) a) 1987: 13,723</a:t>
            </a:r>
          </a:p>
          <a:p>
            <a:pPr>
              <a:buNone/>
            </a:pPr>
            <a:r>
              <a:rPr lang="en-US" dirty="0" smtClean="0"/>
              <a:t>1997: 9143</a:t>
            </a:r>
          </a:p>
          <a:p>
            <a:pPr>
              <a:buNone/>
            </a:pPr>
            <a:r>
              <a:rPr lang="en-US" dirty="0" smtClean="0"/>
              <a:t>b)m=-458, number of banks is decreasing by this amount per year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65) f(x)=500</a:t>
            </a:r>
            <a:endParaRPr lang="en-US" dirty="0"/>
          </a:p>
          <a:p>
            <a:pPr>
              <a:buNone/>
            </a:pPr>
            <a:r>
              <a:rPr lang="en-US" dirty="0" smtClean="0"/>
              <a:t>66) f(x)=24</a:t>
            </a:r>
            <a:endParaRPr lang="en-US" dirty="0"/>
          </a:p>
          <a:p>
            <a:pPr>
              <a:buNone/>
            </a:pPr>
            <a:r>
              <a:rPr lang="en-US" dirty="0" smtClean="0"/>
              <a:t>67) f(x)=6x+1</a:t>
            </a:r>
            <a:endParaRPr lang="en-US" dirty="0"/>
          </a:p>
          <a:p>
            <a:pPr>
              <a:buNone/>
            </a:pPr>
            <a:r>
              <a:rPr lang="en-US" dirty="0" smtClean="0"/>
              <a:t>75) 0; 0</a:t>
            </a:r>
          </a:p>
          <a:p>
            <a:pPr>
              <a:buNone/>
            </a:pPr>
            <a:r>
              <a:rPr lang="en-US" dirty="0" smtClean="0"/>
              <a:t>76) 2; 2</a:t>
            </a:r>
          </a:p>
          <a:p>
            <a:pPr>
              <a:buNone/>
            </a:pPr>
            <a:r>
              <a:rPr lang="en-US" dirty="0" smtClean="0"/>
              <a:t>77) 1.2, -1.2</a:t>
            </a:r>
          </a:p>
          <a:p>
            <a:pPr>
              <a:buNone/>
            </a:pPr>
            <a:r>
              <a:rPr lang="en-US" dirty="0" smtClean="0"/>
              <a:t>78) -1.2, 1.2</a:t>
            </a:r>
            <a:endParaRPr lang="en-US" dirty="0"/>
          </a:p>
        </p:txBody>
      </p:sp>
    </p:spTree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Theme1">
  <a:themeElements>
    <a:clrScheme name="Financial performance presentation 3">
      <a:dk1>
        <a:srgbClr val="5F5F5F"/>
      </a:dk1>
      <a:lt1>
        <a:srgbClr val="DEF6F1"/>
      </a:lt1>
      <a:dk2>
        <a:srgbClr val="B2B2B2"/>
      </a:dk2>
      <a:lt2>
        <a:srgbClr val="969696"/>
      </a:lt2>
      <a:accent1>
        <a:srgbClr val="E6E6E6"/>
      </a:accent1>
      <a:accent2>
        <a:srgbClr val="8DC6FF"/>
      </a:accent2>
      <a:accent3>
        <a:srgbClr val="ECFAF7"/>
      </a:accent3>
      <a:accent4>
        <a:srgbClr val="505050"/>
      </a:accent4>
      <a:accent5>
        <a:srgbClr val="F0F0F0"/>
      </a:accent5>
      <a:accent6>
        <a:srgbClr val="7FB3E7"/>
      </a:accent6>
      <a:hlink>
        <a:srgbClr val="0066CC"/>
      </a:hlink>
      <a:folHlink>
        <a:srgbClr val="0000FF"/>
      </a:folHlink>
    </a:clrScheme>
    <a:fontScheme name="Financial performance presentatio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inancial performance presentation 1">
        <a:dk1>
          <a:srgbClr val="0099FF"/>
        </a:dk1>
        <a:lt1>
          <a:srgbClr val="FFFFFF"/>
        </a:lt1>
        <a:dk2>
          <a:srgbClr val="0099FF"/>
        </a:dk2>
        <a:lt2>
          <a:srgbClr val="808080"/>
        </a:lt2>
        <a:accent1>
          <a:srgbClr val="B9D6E5"/>
        </a:accent1>
        <a:accent2>
          <a:srgbClr val="333399"/>
        </a:accent2>
        <a:accent3>
          <a:srgbClr val="FFFFFF"/>
        </a:accent3>
        <a:accent4>
          <a:srgbClr val="0082DA"/>
        </a:accent4>
        <a:accent5>
          <a:srgbClr val="D9E8F0"/>
        </a:accent5>
        <a:accent6>
          <a:srgbClr val="2D2D8A"/>
        </a:accent6>
        <a:hlink>
          <a:srgbClr val="3366C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2">
        <a:dk1>
          <a:srgbClr val="808080"/>
        </a:dk1>
        <a:lt1>
          <a:srgbClr val="FFFFFF"/>
        </a:lt1>
        <a:dk2>
          <a:srgbClr val="0066CC"/>
        </a:dk2>
        <a:lt2>
          <a:srgbClr val="969696"/>
        </a:lt2>
        <a:accent1>
          <a:srgbClr val="DDDDDD"/>
        </a:accent1>
        <a:accent2>
          <a:srgbClr val="33CCFF"/>
        </a:accent2>
        <a:accent3>
          <a:srgbClr val="FFFFFF"/>
        </a:accent3>
        <a:accent4>
          <a:srgbClr val="6C6C6C"/>
        </a:accent4>
        <a:accent5>
          <a:srgbClr val="EBEBEB"/>
        </a:accent5>
        <a:accent6>
          <a:srgbClr val="2DB9E7"/>
        </a:accent6>
        <a:hlink>
          <a:srgbClr val="CC3300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3">
        <a:dk1>
          <a:srgbClr val="5F5F5F"/>
        </a:dk1>
        <a:lt1>
          <a:srgbClr val="DEF6F1"/>
        </a:lt1>
        <a:dk2>
          <a:srgbClr val="B2B2B2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50505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4">
        <a:dk1>
          <a:srgbClr val="3366CC"/>
        </a:dk1>
        <a:lt1>
          <a:srgbClr val="FFFFFF"/>
        </a:lt1>
        <a:dk2>
          <a:srgbClr val="66CCFF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2A56AE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5">
        <a:dk1>
          <a:srgbClr val="808080"/>
        </a:dk1>
        <a:lt1>
          <a:srgbClr val="FFFFD9"/>
        </a:lt1>
        <a:dk2>
          <a:srgbClr val="3366CC"/>
        </a:dk2>
        <a:lt2>
          <a:srgbClr val="777777"/>
        </a:lt2>
        <a:accent1>
          <a:srgbClr val="EBEECA"/>
        </a:accent1>
        <a:accent2>
          <a:srgbClr val="99CCFF"/>
        </a:accent2>
        <a:accent3>
          <a:srgbClr val="FFFFE9"/>
        </a:accent3>
        <a:accent4>
          <a:srgbClr val="6C6C6C"/>
        </a:accent4>
        <a:accent5>
          <a:srgbClr val="F3F5E1"/>
        </a:accent5>
        <a:accent6>
          <a:srgbClr val="8AB9E7"/>
        </a:accent6>
        <a:hlink>
          <a:srgbClr val="2901BB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6">
        <a:dk1>
          <a:srgbClr val="3366CC"/>
        </a:dk1>
        <a:lt1>
          <a:srgbClr val="008080"/>
        </a:lt1>
        <a:dk2>
          <a:srgbClr val="3399FF"/>
        </a:dk2>
        <a:lt2>
          <a:srgbClr val="005A58"/>
        </a:lt2>
        <a:accent1>
          <a:srgbClr val="8BC2FF"/>
        </a:accent1>
        <a:accent2>
          <a:srgbClr val="FFFFCC"/>
        </a:accent2>
        <a:accent3>
          <a:srgbClr val="AAC0C0"/>
        </a:accent3>
        <a:accent4>
          <a:srgbClr val="2A56AE"/>
        </a:accent4>
        <a:accent5>
          <a:srgbClr val="C4DDFF"/>
        </a:accent5>
        <a:accent6>
          <a:srgbClr val="E7E7B9"/>
        </a:accent6>
        <a:hlink>
          <a:srgbClr val="990000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7">
        <a:dk1>
          <a:srgbClr val="666666"/>
        </a:dk1>
        <a:lt1>
          <a:srgbClr val="666699"/>
        </a:lt1>
        <a:dk2>
          <a:srgbClr val="99CCFF"/>
        </a:dk2>
        <a:lt2>
          <a:srgbClr val="3E3E5C"/>
        </a:lt2>
        <a:accent1>
          <a:srgbClr val="D2D2D2"/>
        </a:accent1>
        <a:accent2>
          <a:srgbClr val="8DC6FF"/>
        </a:accent2>
        <a:accent3>
          <a:srgbClr val="B8B8CA"/>
        </a:accent3>
        <a:accent4>
          <a:srgbClr val="565656"/>
        </a:accent4>
        <a:accent5>
          <a:srgbClr val="E5E5E5"/>
        </a:accent5>
        <a:accent6>
          <a:srgbClr val="7FB3E7"/>
        </a:accent6>
        <a:hlink>
          <a:srgbClr val="0066FF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8">
        <a:dk1>
          <a:srgbClr val="5C1F00"/>
        </a:dk1>
        <a:lt1>
          <a:srgbClr val="9C3408"/>
        </a:lt1>
        <a:dk2>
          <a:srgbClr val="800000"/>
        </a:dk2>
        <a:lt2>
          <a:srgbClr val="73BCFF"/>
        </a:lt2>
        <a:accent1>
          <a:srgbClr val="D99965"/>
        </a:accent1>
        <a:accent2>
          <a:srgbClr val="3366CC"/>
        </a:accent2>
        <a:accent3>
          <a:srgbClr val="C0AAAA"/>
        </a:accent3>
        <a:accent4>
          <a:srgbClr val="852B06"/>
        </a:accent4>
        <a:accent5>
          <a:srgbClr val="E9CAB8"/>
        </a:accent5>
        <a:accent6>
          <a:srgbClr val="2D5CB9"/>
        </a:accent6>
        <a:hlink>
          <a:srgbClr val="D3EBFF"/>
        </a:hlink>
        <a:folHlink>
          <a:srgbClr val="FED3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 performance presentation 9">
        <a:dk1>
          <a:srgbClr val="336699"/>
        </a:dk1>
        <a:lt1>
          <a:srgbClr val="1270AA"/>
        </a:lt1>
        <a:dk2>
          <a:srgbClr val="000000"/>
        </a:dk2>
        <a:lt2>
          <a:srgbClr val="66CCFF"/>
        </a:lt2>
        <a:accent1>
          <a:srgbClr val="AAE1FA"/>
        </a:accent1>
        <a:accent2>
          <a:srgbClr val="0033CC"/>
        </a:accent2>
        <a:accent3>
          <a:srgbClr val="AAAAAA"/>
        </a:accent3>
        <a:accent4>
          <a:srgbClr val="0E5F91"/>
        </a:accent4>
        <a:accent5>
          <a:srgbClr val="D2EEFC"/>
        </a:accent5>
        <a:accent6>
          <a:srgbClr val="002DB9"/>
        </a:accent6>
        <a:hlink>
          <a:srgbClr val="FF7500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 performance presentation 10">
        <a:dk1>
          <a:srgbClr val="003366"/>
        </a:dk1>
        <a:lt1>
          <a:srgbClr val="A9A9A9"/>
        </a:lt1>
        <a:dk2>
          <a:srgbClr val="000099"/>
        </a:dk2>
        <a:lt2>
          <a:srgbClr val="66CCFF"/>
        </a:lt2>
        <a:accent1>
          <a:srgbClr val="336699"/>
        </a:accent1>
        <a:accent2>
          <a:srgbClr val="3333FF"/>
        </a:accent2>
        <a:accent3>
          <a:srgbClr val="AAAACA"/>
        </a:accent3>
        <a:accent4>
          <a:srgbClr val="909090"/>
        </a:accent4>
        <a:accent5>
          <a:srgbClr val="ADB8CA"/>
        </a:accent5>
        <a:accent6>
          <a:srgbClr val="2D2DE7"/>
        </a:accent6>
        <a:hlink>
          <a:srgbClr val="66CC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1_Custom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Custom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EBEECA"/>
        </a:accent1>
        <a:accent2>
          <a:srgbClr val="DBFF75"/>
        </a:accent2>
        <a:accent3>
          <a:srgbClr val="FFFFE9"/>
        </a:accent3>
        <a:accent4>
          <a:srgbClr val="000000"/>
        </a:accent4>
        <a:accent5>
          <a:srgbClr val="F3F5E1"/>
        </a:accent5>
        <a:accent6>
          <a:srgbClr val="C6E769"/>
        </a:accent6>
        <a:hlink>
          <a:srgbClr val="8FA418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6">
        <a:dk1>
          <a:srgbClr val="58572B"/>
        </a:dk1>
        <a:lt1>
          <a:srgbClr val="008080"/>
        </a:lt1>
        <a:dk2>
          <a:srgbClr val="FFFF99"/>
        </a:dk2>
        <a:lt2>
          <a:srgbClr val="005A58"/>
        </a:lt2>
        <a:accent1>
          <a:srgbClr val="CCCC99"/>
        </a:accent1>
        <a:accent2>
          <a:srgbClr val="FFFFCC"/>
        </a:accent2>
        <a:accent3>
          <a:srgbClr val="AAC0C0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Urba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46</TotalTime>
  <Words>276</Words>
  <Application>Microsoft Office PowerPoint</Application>
  <PresentationFormat>On-screen Show (4:3)</PresentationFormat>
  <Paragraphs>52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Theme1</vt:lpstr>
      <vt:lpstr>1_Custom Design</vt:lpstr>
      <vt:lpstr>Paper</vt:lpstr>
      <vt:lpstr>Urban</vt:lpstr>
      <vt:lpstr>Review!</vt:lpstr>
      <vt:lpstr>1.4, p. 58 #1-16</vt:lpstr>
      <vt:lpstr>1.4, p. 58 #25-28</vt:lpstr>
      <vt:lpstr>1.4, p. 58 #29-30, 65-67, 75-78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Review!</dc:title>
  <dc:creator>Ameena</dc:creator>
  <cp:lastModifiedBy>Ameena</cp:lastModifiedBy>
  <cp:revision>4</cp:revision>
  <dcterms:created xsi:type="dcterms:W3CDTF">2009-09-23T15:08:02Z</dcterms:created>
  <dcterms:modified xsi:type="dcterms:W3CDTF">2009-09-23T16:00:54Z</dcterms:modified>
</cp:coreProperties>
</file>